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4" r:id="rId3"/>
    <p:sldId id="265" r:id="rId4"/>
    <p:sldId id="266" r:id="rId5"/>
    <p:sldId id="268" r:id="rId6"/>
    <p:sldId id="267" r:id="rId7"/>
    <p:sldId id="269" r:id="rId8"/>
    <p:sldId id="27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5602" userDrawn="1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8A8A8"/>
    <a:srgbClr val="F2F2F2"/>
    <a:srgbClr val="A9976A"/>
    <a:srgbClr val="988657"/>
    <a:srgbClr val="837752"/>
    <a:srgbClr val="AC9660"/>
    <a:srgbClr val="FFE411"/>
    <a:srgbClr val="FFFFFF"/>
    <a:srgbClr val="FED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 autoAdjust="0"/>
    <p:restoredTop sz="96370" autoAdjust="0"/>
  </p:normalViewPr>
  <p:slideViewPr>
    <p:cSldViewPr snapToGrid="0" snapToObjects="1">
      <p:cViewPr varScale="1">
        <p:scale>
          <a:sx n="111" d="100"/>
          <a:sy n="111" d="100"/>
        </p:scale>
        <p:origin x="1536" y="96"/>
      </p:cViewPr>
      <p:guideLst>
        <p:guide pos="5602"/>
        <p:guide orient="horz" pos="2160"/>
      </p:guideLst>
    </p:cSldViewPr>
  </p:slideViewPr>
  <p:outlineViewPr>
    <p:cViewPr>
      <p:scale>
        <a:sx n="33" d="100"/>
        <a:sy n="33" d="100"/>
      </p:scale>
      <p:origin x="0" y="-61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3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6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0" dirty="0"/>
              <a:t>Codeschool video's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FRONT-END FOUNDATIONS - Level 4: Background Images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(https://www.codeschool.com/courses/front-end-foundations/videos#level-4-background-images)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0" kern="1200" cap="all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Fundamentals of Design</a:t>
            </a:r>
            <a:endParaRPr lang="nl-NL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1: </a:t>
            </a:r>
            <a:r>
              <a:rPr lang="nl-NL" b="0" dirty="0" err="1"/>
              <a:t>Typography</a:t>
            </a: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2: Colors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3: </a:t>
            </a:r>
            <a:r>
              <a:rPr lang="nl-NL" b="0" dirty="0" err="1"/>
              <a:t>Layout</a:t>
            </a:r>
            <a:endParaRPr lang="nl-NL" b="1" dirty="0"/>
          </a:p>
          <a:p>
            <a:r>
              <a:rPr lang="nl-NL" dirty="0"/>
              <a:t>(https://www.codeschool.com/courses/fundamentals-of-design/videos)</a:t>
            </a:r>
            <a:endParaRPr lang="nl-NL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68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</a:t>
            </a:r>
            <a:r>
              <a:rPr lang="nl-NL"/>
              <a:t>CSS 3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829463" y="3984455"/>
            <a:ext cx="6039901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de +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9" y="1052514"/>
            <a:ext cx="5416520" cy="2346294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796950" y="1052513"/>
            <a:ext cx="3078761" cy="2346295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6" name="Tijdelijke aanduiding voor tekst 6"/>
          <p:cNvSpPr>
            <a:spLocks noGrp="1"/>
          </p:cNvSpPr>
          <p:nvPr>
            <p:ph type="body" sz="quarter" idx="13" hasCustomPrompt="1"/>
          </p:nvPr>
        </p:nvSpPr>
        <p:spPr>
          <a:xfrm>
            <a:off x="268289" y="3510950"/>
            <a:ext cx="5416520" cy="2475513"/>
          </a:xfrm>
          <a:solidFill>
            <a:schemeClr val="bg1">
              <a:lumMod val="95000"/>
            </a:schemeClr>
          </a:solidFill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600" b="0">
                <a:solidFill>
                  <a:srgbClr val="A8A8A8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8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5796951" y="3510952"/>
            <a:ext cx="3078761" cy="2475512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5812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45995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D4AD4-46A5-444C-8A1D-6814538BA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EE1EB67-880C-49D9-BE49-3012019439E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0825" y="1052513"/>
            <a:ext cx="8624888" cy="509746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342900" indent="-342900">
              <a:buFont typeface="Wingdings" panose="05000000000000000000" pitchFamily="2" charset="2"/>
              <a:buChar char="Ø"/>
              <a:defRPr/>
            </a:lvl2pPr>
            <a:lvl3pPr marL="719138" indent="-228600">
              <a:defRPr/>
            </a:lvl3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</p:spTree>
    <p:extLst>
      <p:ext uri="{BB962C8B-B14F-4D97-AF65-F5344CB8AC3E}">
        <p14:creationId xmlns:p14="http://schemas.microsoft.com/office/powerpoint/2010/main" val="3547031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88700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- 6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deschool.com/courses/front-end-founda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w3schools.com/" TargetMode="External"/><Relationship Id="rId4" Type="http://schemas.openxmlformats.org/officeDocument/2006/relationships/hyperlink" Target="http://www.codeschool.com/courses/fundamentals-of-desig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6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Achtergronden en ontwerpprincipes</a:t>
            </a:r>
          </a:p>
          <a:p>
            <a:endParaRPr lang="nl-NL" dirty="0"/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6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>
            <a:no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Achtergronden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Achtergrondafbeeldingen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Formulierelementen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Ontwerpen met een doel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Typografie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Kleuren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Lay-out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b="1" dirty="0" err="1"/>
              <a:t>Videotutorials</a:t>
            </a:r>
            <a:r>
              <a:rPr lang="nl-NL" b="1" dirty="0"/>
              <a:t>: </a:t>
            </a:r>
          </a:p>
          <a:p>
            <a:pPr marL="457200" lvl="1" indent="0">
              <a:buNone/>
            </a:pPr>
            <a:r>
              <a:rPr lang="nl-NL" dirty="0">
                <a:hlinkClick r:id="rId3"/>
              </a:rPr>
              <a:t>www.codeschool.com/courses/front-end-foundations</a:t>
            </a:r>
            <a:endParaRPr lang="nl-NL" dirty="0"/>
          </a:p>
          <a:p>
            <a:pPr marL="457200" lvl="1" indent="0">
              <a:buNone/>
            </a:pPr>
            <a:r>
              <a:rPr lang="nl-NL" dirty="0">
                <a:hlinkClick r:id="rId4"/>
              </a:rPr>
              <a:t>www.codeschool.com/courses/fundamentals-of-design</a:t>
            </a:r>
            <a:r>
              <a:rPr lang="nl-NL" dirty="0"/>
              <a:t> </a:t>
            </a:r>
          </a:p>
          <a:p>
            <a:pPr marL="457200" lvl="1" indent="0">
              <a:buNone/>
            </a:pPr>
            <a:r>
              <a:rPr lang="nl-NL" b="1" dirty="0"/>
              <a:t>Naslag en probeersels:</a:t>
            </a:r>
            <a:r>
              <a:rPr lang="nl-NL" dirty="0"/>
              <a:t> </a:t>
            </a:r>
            <a:r>
              <a:rPr lang="nl-NL" dirty="0">
                <a:hlinkClick r:id="rId5"/>
              </a:rPr>
              <a:t>www.w3schools.com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16900A-11B3-4953-B5E2-227A732C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Image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0B0EF1E-CD96-4CEC-84EB-6FC72DA95B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nl-NL" sz="1800" dirty="0"/>
              <a:t>background-image    background-</a:t>
            </a:r>
            <a:r>
              <a:rPr lang="nl-NL" sz="1800" dirty="0" err="1"/>
              <a:t>repeat</a:t>
            </a:r>
            <a:r>
              <a:rPr lang="nl-NL" sz="1800" dirty="0"/>
              <a:t>: </a:t>
            </a:r>
            <a:r>
              <a:rPr lang="nl-NL" sz="1600" dirty="0" err="1">
                <a:solidFill>
                  <a:schemeClr val="tx2"/>
                </a:solidFill>
              </a:rPr>
              <a:t>repeat|no-repeat|repeat-x|y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800" dirty="0"/>
              <a:t> </a:t>
            </a:r>
          </a:p>
          <a:p>
            <a:pPr lvl="1"/>
            <a:r>
              <a:rPr lang="nl-NL" sz="1800" dirty="0"/>
              <a:t>background-</a:t>
            </a:r>
            <a:r>
              <a:rPr lang="nl-NL" sz="1800" dirty="0" err="1"/>
              <a:t>position</a:t>
            </a:r>
            <a:r>
              <a:rPr lang="nl-NL" sz="1800" dirty="0"/>
              <a:t>:</a:t>
            </a:r>
            <a:r>
              <a:rPr lang="nl-NL" dirty="0"/>
              <a:t> </a:t>
            </a:r>
            <a:r>
              <a:rPr lang="nl-NL" sz="1600" dirty="0" err="1">
                <a:solidFill>
                  <a:schemeClr val="tx2"/>
                </a:solidFill>
              </a:rPr>
              <a:t>left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600" dirty="0" err="1">
                <a:solidFill>
                  <a:schemeClr val="tx2"/>
                </a:solidFill>
              </a:rPr>
              <a:t>top|center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600" dirty="0" err="1">
                <a:solidFill>
                  <a:schemeClr val="tx2"/>
                </a:solidFill>
              </a:rPr>
              <a:t>center|right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600" dirty="0" err="1">
                <a:solidFill>
                  <a:schemeClr val="tx2"/>
                </a:solidFill>
              </a:rPr>
              <a:t>bottom|x</a:t>
            </a:r>
            <a:r>
              <a:rPr lang="nl-NL" sz="1600" dirty="0">
                <a:solidFill>
                  <a:schemeClr val="tx2"/>
                </a:solidFill>
              </a:rPr>
              <a:t>% y%|</a:t>
            </a:r>
            <a:r>
              <a:rPr lang="nl-NL" sz="1600" dirty="0" err="1">
                <a:solidFill>
                  <a:schemeClr val="tx2"/>
                </a:solidFill>
              </a:rPr>
              <a:t>xpos</a:t>
            </a:r>
            <a:r>
              <a:rPr lang="nl-NL" sz="1600" dirty="0">
                <a:solidFill>
                  <a:schemeClr val="tx2"/>
                </a:solidFill>
              </a:rPr>
              <a:t> </a:t>
            </a:r>
            <a:r>
              <a:rPr lang="nl-NL" sz="1600" dirty="0" err="1">
                <a:solidFill>
                  <a:schemeClr val="tx2"/>
                </a:solidFill>
              </a:rPr>
              <a:t>ypos</a:t>
            </a:r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AD57FAC-A449-42F2-BE73-CEB91551811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8288" y="1064415"/>
            <a:ext cx="6136616" cy="20313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800" dirty="0"/>
              <a:t>body {</a:t>
            </a:r>
            <a:br>
              <a:rPr lang="nl-NL" altLang="nl-NL" sz="1800" dirty="0"/>
            </a:br>
            <a:r>
              <a:rPr lang="nl-NL" altLang="nl-NL" sz="1800" dirty="0"/>
              <a:t>    </a:t>
            </a:r>
            <a:r>
              <a:rPr lang="nl-NL" altLang="nl-NL" sz="1800" b="1" dirty="0">
                <a:solidFill>
                  <a:srgbClr val="FF0000"/>
                </a:solidFill>
              </a:rPr>
              <a:t>background-image: </a:t>
            </a:r>
            <a:r>
              <a:rPr lang="nl-NL" altLang="nl-NL" sz="1800" b="1" dirty="0" err="1">
                <a:solidFill>
                  <a:srgbClr val="FF0000"/>
                </a:solidFill>
              </a:rPr>
              <a:t>url</a:t>
            </a:r>
            <a:r>
              <a:rPr lang="nl-NL" altLang="nl-NL" sz="1800" b="1" dirty="0">
                <a:solidFill>
                  <a:srgbClr val="FF0000"/>
                </a:solidFill>
              </a:rPr>
              <a:t>(../images/mochi.gif);</a:t>
            </a:r>
            <a:br>
              <a:rPr lang="nl-NL" altLang="nl-NL" sz="1800" dirty="0"/>
            </a:br>
            <a:r>
              <a:rPr lang="nl-NL" altLang="nl-NL" sz="1800" dirty="0"/>
              <a:t>    </a:t>
            </a:r>
            <a:r>
              <a:rPr lang="nl-NL" altLang="nl-NL" sz="1800" b="1" dirty="0">
                <a:solidFill>
                  <a:srgbClr val="FF0000"/>
                </a:solidFill>
              </a:rPr>
              <a:t>background-</a:t>
            </a:r>
            <a:r>
              <a:rPr lang="nl-NL" altLang="nl-NL" sz="1800" b="1" dirty="0" err="1">
                <a:solidFill>
                  <a:srgbClr val="FF0000"/>
                </a:solidFill>
              </a:rPr>
              <a:t>repeat</a:t>
            </a:r>
            <a:r>
              <a:rPr lang="nl-NL" altLang="nl-NL" sz="1800" b="1" dirty="0">
                <a:solidFill>
                  <a:srgbClr val="FF0000"/>
                </a:solidFill>
              </a:rPr>
              <a:t>: </a:t>
            </a:r>
            <a:r>
              <a:rPr lang="nl-NL" altLang="nl-NL" sz="1800" b="1" dirty="0" err="1">
                <a:solidFill>
                  <a:srgbClr val="FF0000"/>
                </a:solidFill>
              </a:rPr>
              <a:t>repeat</a:t>
            </a:r>
            <a:r>
              <a:rPr lang="nl-NL" altLang="nl-NL" sz="1800" b="1" dirty="0">
                <a:solidFill>
                  <a:srgbClr val="FF0000"/>
                </a:solidFill>
              </a:rPr>
              <a:t>;</a:t>
            </a:r>
            <a:br>
              <a:rPr lang="nl-NL" altLang="nl-NL" sz="1800" dirty="0"/>
            </a:br>
            <a:r>
              <a:rPr lang="nl-NL" altLang="nl-NL" sz="1800" dirty="0"/>
              <a:t>}</a:t>
            </a:r>
            <a:br>
              <a:rPr lang="nl-NL" altLang="nl-NL" sz="1800" dirty="0"/>
            </a:br>
            <a:r>
              <a:rPr lang="nl-NL" altLang="nl-NL" sz="1800" dirty="0"/>
              <a:t>h1 {    </a:t>
            </a:r>
            <a:r>
              <a:rPr lang="nl-NL" altLang="nl-NL" sz="1800" dirty="0" err="1"/>
              <a:t>color</a:t>
            </a:r>
            <a:r>
              <a:rPr lang="nl-NL" altLang="nl-NL" sz="1800" dirty="0"/>
              <a:t>: #673ab7;</a:t>
            </a:r>
            <a:br>
              <a:rPr lang="nl-NL" altLang="nl-NL" sz="1800" dirty="0"/>
            </a:br>
            <a:r>
              <a:rPr lang="nl-NL" altLang="nl-NL" sz="1800" dirty="0"/>
              <a:t>    font-</a:t>
            </a:r>
            <a:r>
              <a:rPr lang="nl-NL" altLang="nl-NL" sz="1800" dirty="0" err="1"/>
              <a:t>size</a:t>
            </a:r>
            <a:r>
              <a:rPr lang="nl-NL" altLang="nl-NL" sz="1800" dirty="0"/>
              <a:t>: 10em;</a:t>
            </a:r>
            <a:br>
              <a:rPr lang="nl-NL" altLang="nl-NL" sz="1800" dirty="0"/>
            </a:br>
            <a:r>
              <a:rPr lang="nl-NL" altLang="nl-NL" sz="1800" dirty="0"/>
              <a:t>    </a:t>
            </a:r>
            <a:r>
              <a:rPr lang="nl-NL" altLang="nl-NL" sz="1800" dirty="0" err="1"/>
              <a:t>text-align</a:t>
            </a:r>
            <a:r>
              <a:rPr lang="nl-NL" altLang="nl-NL" sz="1800" dirty="0"/>
              <a:t>: center;}</a:t>
            </a:r>
          </a:p>
        </p:txBody>
      </p:sp>
      <p:pic>
        <p:nvPicPr>
          <p:cNvPr id="6" name="Tijdelijke aanduiding voor afbeelding 5">
            <a:extLst>
              <a:ext uri="{FF2B5EF4-FFF2-40B4-BE49-F238E27FC236}">
                <a16:creationId xmlns:a16="http://schemas.microsoft.com/office/drawing/2014/main" id="{C61DE840-1F29-4BC0-910F-7181D7DAD33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068888" y="1799903"/>
            <a:ext cx="3806825" cy="221017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F21B6D32-35D6-4886-B652-070BC097A3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6" y="4287321"/>
            <a:ext cx="4709364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None/>
              <a:defRPr sz="2000" b="0" i="0" kern="1200">
                <a:solidFill>
                  <a:srgbClr val="A8A8A8"/>
                </a:solidFill>
                <a:latin typeface="Consolas" panose="020B0609020204030204" pitchFamily="49" charset="0"/>
                <a:ea typeface="+mn-ea"/>
                <a:cs typeface="Courier New" panose="02070309020205020404" pitchFamily="49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/>
              <a:t>background-image:   	</a:t>
            </a:r>
            <a:r>
              <a:rPr lang="nl-NL" altLang="nl-NL" sz="1800" dirty="0" err="1"/>
              <a:t>url</a:t>
            </a:r>
            <a:r>
              <a:rPr lang="nl-NL" altLang="nl-NL" sz="1800" dirty="0"/>
              <a:t>(../images/mochi.png);</a:t>
            </a:r>
            <a:br>
              <a:rPr lang="nl-NL" altLang="nl-NL" sz="1800" dirty="0"/>
            </a:br>
            <a:r>
              <a:rPr lang="nl-NL" altLang="nl-NL" sz="1800" dirty="0"/>
              <a:t>background-</a:t>
            </a:r>
            <a:r>
              <a:rPr lang="nl-NL" altLang="nl-NL" sz="1800" dirty="0" err="1"/>
              <a:t>repeat</a:t>
            </a:r>
            <a:r>
              <a:rPr lang="nl-NL" altLang="nl-NL" sz="1800" dirty="0"/>
              <a:t>: no-</a:t>
            </a:r>
            <a:r>
              <a:rPr lang="nl-NL" altLang="nl-NL" sz="1800" dirty="0" err="1"/>
              <a:t>repeat</a:t>
            </a:r>
            <a:r>
              <a:rPr lang="nl-NL" altLang="nl-NL" sz="1800" dirty="0"/>
              <a:t>;</a:t>
            </a:r>
            <a:br>
              <a:rPr lang="nl-NL" altLang="nl-NL" sz="1800" dirty="0"/>
            </a:br>
            <a:r>
              <a:rPr lang="nl-NL" altLang="nl-NL" sz="1800" dirty="0"/>
              <a:t>background-</a:t>
            </a:r>
            <a:r>
              <a:rPr lang="nl-NL" altLang="nl-NL" sz="1800" dirty="0" err="1"/>
              <a:t>position</a:t>
            </a:r>
            <a:r>
              <a:rPr lang="nl-NL" altLang="nl-NL" sz="1800" dirty="0"/>
              <a:t>: center  </a:t>
            </a:r>
            <a:r>
              <a:rPr lang="nl-NL" altLang="nl-NL" sz="1800" dirty="0" err="1"/>
              <a:t>center</a:t>
            </a:r>
            <a:r>
              <a:rPr lang="nl-NL" altLang="nl-NL" sz="1800" dirty="0"/>
              <a:t>;</a:t>
            </a:r>
            <a:br>
              <a:rPr lang="nl-NL" altLang="nl-NL" sz="1800" dirty="0"/>
            </a:br>
            <a:endParaRPr lang="nl-NL" altLang="nl-NL" sz="1800" dirty="0"/>
          </a:p>
        </p:txBody>
      </p:sp>
      <p:pic>
        <p:nvPicPr>
          <p:cNvPr id="9" name="Tijdelijke aanduiding voor afbeelding 5">
            <a:extLst>
              <a:ext uri="{FF2B5EF4-FFF2-40B4-BE49-F238E27FC236}">
                <a16:creationId xmlns:a16="http://schemas.microsoft.com/office/drawing/2014/main" id="{6F43A845-E787-4873-B1AA-F945B077C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589" y="4052067"/>
            <a:ext cx="3806825" cy="1947837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4771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F416F-030A-4C1E-86FE-3C31DE1B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Image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2D7D189-DC8C-4570-A90B-56B4625B44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498000"/>
            <a:ext cx="9144000" cy="360000"/>
          </a:xfrm>
        </p:spPr>
        <p:txBody>
          <a:bodyPr/>
          <a:lstStyle/>
          <a:p>
            <a:pPr lvl="1"/>
            <a:r>
              <a:rPr lang="nl-NL" dirty="0"/>
              <a:t>background-</a:t>
            </a:r>
            <a:r>
              <a:rPr lang="nl-NL" dirty="0" err="1"/>
              <a:t>size</a:t>
            </a:r>
            <a:r>
              <a:rPr lang="nl-NL" dirty="0"/>
              <a:t>: </a:t>
            </a:r>
            <a:r>
              <a:rPr lang="nl-NL" sz="1800" dirty="0" err="1">
                <a:solidFill>
                  <a:schemeClr val="tx2"/>
                </a:solidFill>
              </a:rPr>
              <a:t>cover|contain|lengte|percentage</a:t>
            </a:r>
            <a:endParaRPr lang="nl-NL" dirty="0">
              <a:solidFill>
                <a:schemeClr val="tx2"/>
              </a:solidFill>
            </a:endParaRPr>
          </a:p>
        </p:txBody>
      </p:sp>
      <p:pic>
        <p:nvPicPr>
          <p:cNvPr id="6" name="Tijdelijke aanduiding voor afbeelding 5">
            <a:extLst>
              <a:ext uri="{FF2B5EF4-FFF2-40B4-BE49-F238E27FC236}">
                <a16:creationId xmlns:a16="http://schemas.microsoft.com/office/drawing/2014/main" id="{E2BC59F7-DE4F-4936-B922-307C1C21A2D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888956" y="1067481"/>
            <a:ext cx="7366089" cy="3550014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A2B131E-7B73-4E35-AA70-66B407E02AFA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1123780" y="4813088"/>
            <a:ext cx="6896440" cy="14773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800" dirty="0"/>
              <a:t>html { background-image: </a:t>
            </a:r>
            <a:r>
              <a:rPr lang="nl-NL" altLang="nl-NL" sz="1800" dirty="0" err="1"/>
              <a:t>url</a:t>
            </a:r>
            <a:r>
              <a:rPr lang="nl-NL" altLang="nl-NL" sz="1800" dirty="0"/>
              <a:t>("../images/forest.jpg");</a:t>
            </a:r>
            <a:br>
              <a:rPr lang="nl-NL" altLang="nl-NL" sz="1800" dirty="0"/>
            </a:br>
            <a:r>
              <a:rPr lang="nl-NL" altLang="nl-NL" sz="1800" dirty="0"/>
              <a:t>   </a:t>
            </a:r>
            <a:r>
              <a:rPr lang="nl-NL" altLang="nl-NL" sz="1800" b="1" dirty="0">
                <a:solidFill>
                  <a:srgbClr val="FF0000"/>
                </a:solidFill>
              </a:rPr>
              <a:t> background-</a:t>
            </a:r>
            <a:r>
              <a:rPr lang="nl-NL" altLang="nl-NL" sz="1800" b="1" dirty="0" err="1">
                <a:solidFill>
                  <a:srgbClr val="FF0000"/>
                </a:solidFill>
              </a:rPr>
              <a:t>size</a:t>
            </a:r>
            <a:r>
              <a:rPr lang="nl-NL" altLang="nl-NL" sz="1800" b="1" dirty="0">
                <a:solidFill>
                  <a:srgbClr val="FF0000"/>
                </a:solidFill>
              </a:rPr>
              <a:t>: cover;</a:t>
            </a:r>
            <a:r>
              <a:rPr lang="nl-NL" altLang="nl-NL" sz="1800" dirty="0"/>
              <a:t> }</a:t>
            </a:r>
            <a:br>
              <a:rPr lang="nl-NL" altLang="nl-NL" sz="1800" dirty="0"/>
            </a:br>
            <a:r>
              <a:rPr lang="nl-NL" altLang="nl-NL" sz="1800" dirty="0"/>
              <a:t>body { </a:t>
            </a:r>
            <a:r>
              <a:rPr lang="nl-NL" altLang="nl-NL" sz="1800" dirty="0" err="1"/>
              <a:t>width</a:t>
            </a:r>
            <a:r>
              <a:rPr lang="nl-NL" altLang="nl-NL" sz="1800" dirty="0"/>
              <a:t>: 800px;</a:t>
            </a:r>
            <a:br>
              <a:rPr lang="nl-NL" altLang="nl-NL" sz="1800" dirty="0"/>
            </a:br>
            <a:r>
              <a:rPr lang="nl-NL" altLang="nl-NL" sz="1800" dirty="0"/>
              <a:t>    background-</a:t>
            </a:r>
            <a:r>
              <a:rPr lang="nl-NL" altLang="nl-NL" sz="1800" dirty="0" err="1"/>
              <a:t>color</a:t>
            </a:r>
            <a:r>
              <a:rPr lang="nl-NL" altLang="nl-NL" sz="1800" dirty="0"/>
              <a:t>: </a:t>
            </a:r>
            <a:r>
              <a:rPr lang="nl-NL" altLang="nl-NL" sz="1800" dirty="0" err="1"/>
              <a:t>snow</a:t>
            </a:r>
            <a:r>
              <a:rPr lang="nl-NL" altLang="nl-NL" sz="1800" dirty="0"/>
              <a:t>;</a:t>
            </a:r>
            <a:br>
              <a:rPr lang="nl-NL" altLang="nl-NL" sz="1800" dirty="0"/>
            </a:br>
            <a:r>
              <a:rPr lang="nl-NL" altLang="nl-NL" sz="1800" dirty="0"/>
              <a:t>    padding: 1em;    </a:t>
            </a:r>
            <a:r>
              <a:rPr lang="nl-NL" altLang="nl-NL" sz="1800" dirty="0" err="1"/>
              <a:t>margin</a:t>
            </a:r>
            <a:r>
              <a:rPr lang="nl-NL" altLang="nl-NL" sz="1800" dirty="0"/>
              <a:t>: 3em auto; }</a:t>
            </a:r>
          </a:p>
        </p:txBody>
      </p:sp>
    </p:spTree>
    <p:extLst>
      <p:ext uri="{BB962C8B-B14F-4D97-AF65-F5344CB8AC3E}">
        <p14:creationId xmlns:p14="http://schemas.microsoft.com/office/powerpoint/2010/main" val="202734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94A39-6483-4EB5-B7A6-B3587E528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Ontwerpen met een doel</a:t>
            </a:r>
          </a:p>
        </p:txBody>
      </p:sp>
      <p:pic>
        <p:nvPicPr>
          <p:cNvPr id="3074" name="Picture 2" descr="Afbeeldingsresultaat voor doelgroep">
            <a:extLst>
              <a:ext uri="{FF2B5EF4-FFF2-40B4-BE49-F238E27FC236}">
                <a16:creationId xmlns:a16="http://schemas.microsoft.com/office/drawing/2014/main" id="{26449DD2-DA97-408F-887E-70E8D7EF9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32" y="2753983"/>
            <a:ext cx="5286375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28FBAB-47ED-4789-9F07-1ED23A47BFC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0825" y="1052513"/>
            <a:ext cx="8624888" cy="5587670"/>
          </a:xfrm>
        </p:spPr>
        <p:txBody>
          <a:bodyPr>
            <a:normAutofit/>
          </a:bodyPr>
          <a:lstStyle/>
          <a:p>
            <a:r>
              <a:rPr lang="nl-NL" dirty="0"/>
              <a:t>Aspecten die spelen bij het ontwerpen van een website</a:t>
            </a:r>
          </a:p>
          <a:p>
            <a:pPr marL="896938" lvl="1"/>
            <a:r>
              <a:rPr lang="nl-NL" dirty="0"/>
              <a:t>Doelgroep</a:t>
            </a:r>
          </a:p>
          <a:p>
            <a:pPr marL="1431925" lvl="2" indent="-161925"/>
            <a:r>
              <a:rPr lang="nl-NL" dirty="0"/>
              <a:t>Leeftijd</a:t>
            </a:r>
          </a:p>
          <a:p>
            <a:pPr marL="2062163" lvl="2" indent="-169863"/>
            <a:r>
              <a:rPr lang="nl-NL" dirty="0"/>
              <a:t>Geslacht</a:t>
            </a:r>
          </a:p>
          <a:p>
            <a:pPr marL="2509838" lvl="2" indent="-160338">
              <a:tabLst>
                <a:tab pos="2509838" algn="l"/>
              </a:tabLst>
            </a:pPr>
            <a:r>
              <a:rPr lang="nl-NL" dirty="0"/>
              <a:t>Culturele, maatschappelijke achtergrond</a:t>
            </a:r>
          </a:p>
          <a:p>
            <a:pPr marL="3494088" lvl="2" indent="-171450"/>
            <a:r>
              <a:rPr lang="nl-NL" dirty="0"/>
              <a:t>Opleidingsniveau     </a:t>
            </a:r>
            <a:r>
              <a:rPr lang="nl-NL" sz="1100" dirty="0"/>
              <a:t>•</a:t>
            </a:r>
            <a:r>
              <a:rPr lang="nl-NL" dirty="0"/>
              <a:t>  Scene</a:t>
            </a:r>
          </a:p>
          <a:p>
            <a:pPr marL="5649913" lvl="2" indent="-161925">
              <a:lnSpc>
                <a:spcPts val="0"/>
              </a:lnSpc>
              <a:spcBef>
                <a:spcPts val="0"/>
              </a:spcBef>
            </a:pPr>
            <a:endParaRPr lang="nl-NL" dirty="0"/>
          </a:p>
          <a:p>
            <a:pPr marL="5649913" lvl="2" indent="-161925">
              <a:lnSpc>
                <a:spcPts val="0"/>
              </a:lnSpc>
              <a:spcBef>
                <a:spcPts val="0"/>
              </a:spcBef>
            </a:pPr>
            <a:endParaRPr lang="nl-NL" dirty="0"/>
          </a:p>
          <a:p>
            <a:pPr marL="5830888" lvl="1"/>
            <a:endParaRPr lang="nl-NL" dirty="0"/>
          </a:p>
          <a:p>
            <a:pPr marL="5830888" lvl="1"/>
            <a:r>
              <a:rPr lang="nl-NL" dirty="0"/>
              <a:t>Toon</a:t>
            </a:r>
          </a:p>
          <a:p>
            <a:pPr marL="6011863" lvl="2" indent="-169863"/>
            <a:r>
              <a:rPr lang="nl-NL" dirty="0"/>
              <a:t>Casual</a:t>
            </a:r>
          </a:p>
          <a:p>
            <a:pPr marL="6011863" lvl="2" indent="-169863"/>
            <a:r>
              <a:rPr lang="nl-NL" dirty="0"/>
              <a:t>Formeel</a:t>
            </a:r>
          </a:p>
          <a:p>
            <a:pPr marL="6011863" lvl="2" indent="-169863"/>
            <a:r>
              <a:rPr lang="nl-NL" dirty="0"/>
              <a:t>Vriendelijk</a:t>
            </a:r>
          </a:p>
          <a:p>
            <a:pPr marL="6011863" lvl="2" indent="-169863"/>
            <a:r>
              <a:rPr lang="nl-NL" dirty="0"/>
              <a:t>Sarcastisch</a:t>
            </a:r>
          </a:p>
          <a:p>
            <a:pPr marL="6011863" lvl="2" indent="-169863"/>
            <a:endParaRPr lang="nl-NL" dirty="0"/>
          </a:p>
          <a:p>
            <a:pPr marL="5830888" lvl="1"/>
            <a:r>
              <a:rPr lang="nl-NL" dirty="0"/>
              <a:t>Doel van de website</a:t>
            </a:r>
          </a:p>
          <a:p>
            <a:pPr marL="6011863" lvl="2" indent="-169863"/>
            <a:r>
              <a:rPr lang="nl-NL" dirty="0"/>
              <a:t>Informatief</a:t>
            </a:r>
          </a:p>
          <a:p>
            <a:pPr marL="6011863" lvl="2" indent="-169863"/>
            <a:r>
              <a:rPr lang="nl-NL" dirty="0"/>
              <a:t>Onderhoudend</a:t>
            </a:r>
          </a:p>
          <a:p>
            <a:pPr marL="6011863" lvl="2" indent="-169863"/>
            <a:r>
              <a:rPr lang="nl-NL" dirty="0"/>
              <a:t>Business</a:t>
            </a:r>
          </a:p>
          <a:p>
            <a:pPr lvl="2"/>
            <a:endParaRPr lang="nl-NL" dirty="0"/>
          </a:p>
          <a:p>
            <a:pPr lvl="2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1956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94A39-6483-4EB5-B7A6-B3587E528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Typografie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28FBAB-47ED-4789-9F07-1ED23A47BF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Typografie houdt zich bezig met tekstuele vormgeving, en wordt in de meeste gevallen toegepast om het doel en de inhoud van een tekst te ondersteunen. (Wikipedia)</a:t>
            </a:r>
            <a:br>
              <a:rPr lang="nl-NL" dirty="0"/>
            </a:br>
            <a:endParaRPr lang="nl-NL" dirty="0"/>
          </a:p>
          <a:p>
            <a:pPr lvl="1"/>
            <a:r>
              <a:rPr lang="nl-NL" b="1" dirty="0"/>
              <a:t>Fonts of lettertypes</a:t>
            </a:r>
          </a:p>
          <a:p>
            <a:pPr lvl="1"/>
            <a:r>
              <a:rPr lang="nl-NL" b="1" dirty="0"/>
              <a:t>Titel, kopjes, broodtekst, navigatie</a:t>
            </a:r>
            <a:endParaRPr lang="nl-NL" dirty="0"/>
          </a:p>
          <a:p>
            <a:pPr lvl="1"/>
            <a:r>
              <a:rPr lang="nl-NL" b="1" dirty="0" err="1"/>
              <a:t>Serif</a:t>
            </a:r>
            <a:r>
              <a:rPr lang="nl-NL" dirty="0"/>
              <a:t> (schreef = met pootjes), </a:t>
            </a:r>
            <a:r>
              <a:rPr lang="nl-NL" b="1" dirty="0"/>
              <a:t>Sans-</a:t>
            </a:r>
            <a:r>
              <a:rPr lang="nl-NL" b="1" dirty="0" err="1"/>
              <a:t>Serif</a:t>
            </a:r>
            <a:r>
              <a:rPr lang="nl-NL" dirty="0"/>
              <a:t> (zonder schreef), </a:t>
            </a:r>
            <a:r>
              <a:rPr lang="nl-NL" b="1" dirty="0"/>
              <a:t>Script</a:t>
            </a:r>
            <a:r>
              <a:rPr lang="nl-NL" dirty="0"/>
              <a:t> (handschrift)</a:t>
            </a:r>
          </a:p>
          <a:p>
            <a:pPr marL="0" lvl="1" indent="0">
              <a:buNone/>
            </a:pPr>
            <a:r>
              <a:rPr lang="nl-NL" sz="4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nl-NL" sz="5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Nieuw     </a:t>
            </a:r>
            <a:r>
              <a:rPr lang="nl-NL" sz="5800" dirty="0" err="1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Nieuw</a:t>
            </a:r>
            <a:r>
              <a:rPr lang="nl-NL" sz="5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nl-NL" sz="5800" dirty="0" err="1">
                <a:solidFill>
                  <a:schemeClr val="bg1"/>
                </a:solidFill>
                <a:highlight>
                  <a:srgbClr val="000000"/>
                </a:highlight>
                <a:latin typeface="Brush Script Std" panose="03060802040607070404" pitchFamily="66" charset="0"/>
                <a:cs typeface="Times New Roman" panose="02020603050405020304" pitchFamily="18" charset="0"/>
              </a:rPr>
              <a:t>Nieuw</a:t>
            </a:r>
            <a:r>
              <a:rPr lang="nl-NL" sz="5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nl-NL" sz="4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nl-NL" sz="9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nl-NL" sz="4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lvl="1" indent="0">
              <a:buNone/>
            </a:pPr>
            <a:r>
              <a:rPr lang="nl-NL" b="1" dirty="0"/>
              <a:t> </a:t>
            </a:r>
          </a:p>
          <a:p>
            <a:pPr lvl="1"/>
            <a:r>
              <a:rPr lang="nl-NL" dirty="0"/>
              <a:t>Grootte, gewicht, witruimte</a:t>
            </a:r>
          </a:p>
          <a:p>
            <a:pPr lvl="1"/>
            <a:r>
              <a:rPr lang="nl-NL" dirty="0"/>
              <a:t>Regellengte, uitlijning</a:t>
            </a:r>
          </a:p>
          <a:p>
            <a:pPr lvl="1"/>
            <a:r>
              <a:rPr lang="nl-NL" dirty="0"/>
              <a:t>Wezen en weduwen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95823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94A39-6483-4EB5-B7A6-B3587E528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Kleuren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28FBAB-47ED-4789-9F07-1ED23A47BFC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0825" y="1052512"/>
            <a:ext cx="8624888" cy="5598453"/>
          </a:xfrm>
        </p:spPr>
        <p:txBody>
          <a:bodyPr>
            <a:normAutofit/>
          </a:bodyPr>
          <a:lstStyle/>
          <a:p>
            <a:r>
              <a:rPr lang="nl-NL" sz="2400" dirty="0"/>
              <a:t>Kleurensystemen</a:t>
            </a:r>
          </a:p>
          <a:p>
            <a:pPr lvl="1"/>
            <a:r>
              <a:rPr lang="nl-NL" dirty="0"/>
              <a:t>CMYK (</a:t>
            </a:r>
            <a:r>
              <a:rPr lang="nl-NL" dirty="0" err="1"/>
              <a:t>Cyan</a:t>
            </a:r>
            <a:r>
              <a:rPr lang="nl-NL" dirty="0"/>
              <a:t>, Magenta, </a:t>
            </a:r>
            <a:r>
              <a:rPr lang="nl-NL" dirty="0" err="1"/>
              <a:t>Yellow</a:t>
            </a:r>
            <a:r>
              <a:rPr lang="nl-NL" dirty="0"/>
              <a:t>, Black)</a:t>
            </a:r>
          </a:p>
          <a:p>
            <a:pPr lvl="1"/>
            <a:r>
              <a:rPr lang="nl-NL" dirty="0"/>
              <a:t>RGB	(Red, Green, Blue)</a:t>
            </a:r>
          </a:p>
          <a:p>
            <a:pPr lvl="1"/>
            <a:r>
              <a:rPr lang="nl-NL" dirty="0"/>
              <a:t>HSL (</a:t>
            </a:r>
            <a:r>
              <a:rPr lang="nl-NL" dirty="0" err="1"/>
              <a:t>Hue</a:t>
            </a:r>
            <a:r>
              <a:rPr lang="nl-NL" dirty="0"/>
              <a:t>, </a:t>
            </a:r>
            <a:r>
              <a:rPr lang="nl-NL" dirty="0" err="1"/>
              <a:t>Saturation</a:t>
            </a:r>
            <a:r>
              <a:rPr lang="nl-NL" dirty="0"/>
              <a:t>, </a:t>
            </a:r>
            <a:r>
              <a:rPr lang="nl-NL" dirty="0" err="1"/>
              <a:t>Lightness</a:t>
            </a:r>
            <a:r>
              <a:rPr lang="nl-NL" dirty="0"/>
              <a:t> = tint/kleur, verzadiging, lichtheid)</a:t>
            </a:r>
          </a:p>
          <a:p>
            <a:pPr lvl="1"/>
            <a:endParaRPr lang="nl-NL" dirty="0"/>
          </a:p>
          <a:p>
            <a:pPr marL="5202238" lvl="1" indent="0">
              <a:buNone/>
            </a:pPr>
            <a:r>
              <a:rPr lang="nl-NL" sz="2400" b="1" dirty="0"/>
              <a:t>Kleurenschema's</a:t>
            </a:r>
          </a:p>
          <a:p>
            <a:pPr marL="5383213" lvl="1" indent="-180975"/>
            <a:r>
              <a:rPr lang="nl-NL" dirty="0"/>
              <a:t> Monochrome</a:t>
            </a:r>
          </a:p>
          <a:p>
            <a:pPr marL="5202238" lvl="1" indent="0"/>
            <a:r>
              <a:rPr lang="nl-NL" dirty="0"/>
              <a:t> Analoog</a:t>
            </a:r>
          </a:p>
          <a:p>
            <a:pPr marL="5202238" lvl="1" indent="0"/>
            <a:r>
              <a:rPr lang="nl-NL" dirty="0"/>
              <a:t> Complementair</a:t>
            </a:r>
          </a:p>
          <a:p>
            <a:pPr lvl="1"/>
            <a:endParaRPr lang="nl-NL" dirty="0"/>
          </a:p>
          <a:p>
            <a:pPr marL="0" lvl="1" indent="0">
              <a:buNone/>
            </a:pPr>
            <a:r>
              <a:rPr lang="nl-NL" sz="2400" b="1" dirty="0"/>
              <a:t>Aspecten</a:t>
            </a:r>
          </a:p>
          <a:p>
            <a:pPr lvl="1"/>
            <a:r>
              <a:rPr lang="nl-NL" dirty="0"/>
              <a:t>Kleuren staan voor iets (gedeeltelijk cultuurafhankelijk)</a:t>
            </a:r>
          </a:p>
          <a:p>
            <a:pPr lvl="1"/>
            <a:r>
              <a:rPr lang="nl-NL" dirty="0"/>
              <a:t>Contrast</a:t>
            </a:r>
          </a:p>
          <a:p>
            <a:pPr lvl="1"/>
            <a:r>
              <a:rPr lang="nl-NL" dirty="0"/>
              <a:t>Warm en koel</a:t>
            </a:r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ED11DC8-81D2-4780-9AD9-1C0A8663C3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75"/>
          <a:stretch/>
        </p:blipFill>
        <p:spPr>
          <a:xfrm>
            <a:off x="250825" y="2680253"/>
            <a:ext cx="4953000" cy="220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42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94A39-6483-4EB5-B7A6-B3587E528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Lay-out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28FBAB-47ED-4789-9F07-1ED23A47BF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nl-NL" sz="2400" dirty="0"/>
              <a:t>Aspecten bij het ontwerpen van een webpagina</a:t>
            </a:r>
          </a:p>
          <a:p>
            <a:endParaRPr lang="nl-NL" sz="2400" dirty="0"/>
          </a:p>
          <a:p>
            <a:pPr lvl="1"/>
            <a:r>
              <a:rPr lang="nl-NL" dirty="0"/>
              <a:t>Onderdelen:</a:t>
            </a:r>
            <a:br>
              <a:rPr lang="nl-NL" dirty="0"/>
            </a:br>
            <a:r>
              <a:rPr lang="nl-NL" dirty="0"/>
              <a:t>Logo, titel, navigatie, </a:t>
            </a:r>
            <a:br>
              <a:rPr lang="nl-NL" dirty="0"/>
            </a:br>
            <a:r>
              <a:rPr lang="nl-NL" dirty="0"/>
              <a:t>hoofdcontent, </a:t>
            </a:r>
            <a:br>
              <a:rPr lang="nl-NL" dirty="0"/>
            </a:br>
            <a:r>
              <a:rPr lang="nl-NL" dirty="0"/>
              <a:t>secundaire content, </a:t>
            </a:r>
            <a:br>
              <a:rPr lang="nl-NL" dirty="0"/>
            </a:br>
            <a:r>
              <a:rPr lang="nl-NL" dirty="0"/>
              <a:t>voetregel</a:t>
            </a:r>
          </a:p>
          <a:p>
            <a:pPr lvl="1"/>
            <a:endParaRPr lang="nl-NL" dirty="0"/>
          </a:p>
          <a:p>
            <a:pPr lvl="1"/>
            <a:r>
              <a:rPr lang="nl-NL" dirty="0" err="1"/>
              <a:t>Grid</a:t>
            </a:r>
            <a:r>
              <a:rPr lang="nl-NL" dirty="0"/>
              <a:t>: </a:t>
            </a:r>
            <a:br>
              <a:rPr lang="nl-NL" dirty="0"/>
            </a:br>
            <a:r>
              <a:rPr lang="nl-NL" dirty="0" err="1"/>
              <a:t>Fixed</a:t>
            </a:r>
            <a:r>
              <a:rPr lang="nl-NL" dirty="0"/>
              <a:t> </a:t>
            </a:r>
            <a:r>
              <a:rPr lang="nl-NL" dirty="0" err="1"/>
              <a:t>grid</a:t>
            </a:r>
            <a:r>
              <a:rPr lang="nl-NL" dirty="0"/>
              <a:t>, </a:t>
            </a:r>
            <a:r>
              <a:rPr lang="nl-NL" dirty="0" err="1"/>
              <a:t>fluid</a:t>
            </a:r>
            <a:r>
              <a:rPr lang="nl-NL" dirty="0"/>
              <a:t> </a:t>
            </a:r>
            <a:r>
              <a:rPr lang="nl-NL" dirty="0" err="1"/>
              <a:t>grid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(vast en vloeiend rooster)</a:t>
            </a:r>
          </a:p>
          <a:p>
            <a:pPr lvl="1"/>
            <a:endParaRPr lang="nl-NL" dirty="0"/>
          </a:p>
          <a:p>
            <a:pPr lvl="1"/>
            <a:r>
              <a:rPr lang="nl-NL" dirty="0"/>
              <a:t>Witruimte</a:t>
            </a:r>
          </a:p>
          <a:p>
            <a:pPr lvl="1"/>
            <a:endParaRPr lang="nl-NL" dirty="0"/>
          </a:p>
          <a:p>
            <a:pPr lvl="1"/>
            <a:r>
              <a:rPr lang="nl-NL" dirty="0"/>
              <a:t>Balans</a:t>
            </a:r>
          </a:p>
          <a:p>
            <a:pPr lvl="2"/>
            <a:endParaRPr lang="nl-NL" dirty="0"/>
          </a:p>
          <a:p>
            <a:pPr lvl="1"/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14AAC32-C00D-44C9-94D3-BC0F6E2C0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249" y="1639887"/>
            <a:ext cx="5071464" cy="507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2358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TML-CSS.potx" id="{32C6F4A8-4F75-42DE-B579-37A67D1C8B59}" vid="{67F34011-A9DA-400B-ABF2-77559CA05F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HTML-CSS</Template>
  <TotalTime>2030</TotalTime>
  <Words>256</Words>
  <Application>Microsoft Office PowerPoint</Application>
  <PresentationFormat>Diavoorstelling (4:3)</PresentationFormat>
  <Paragraphs>92</Paragraphs>
  <Slides>8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8" baseType="lpstr">
      <vt:lpstr>Arial</vt:lpstr>
      <vt:lpstr>Brush Script Std</vt:lpstr>
      <vt:lpstr>Calibri</vt:lpstr>
      <vt:lpstr>Consolas</vt:lpstr>
      <vt:lpstr>Courier New</vt:lpstr>
      <vt:lpstr>Helvetica Neue</vt:lpstr>
      <vt:lpstr>Helvetica Neue Light</vt:lpstr>
      <vt:lpstr>Times New Roman</vt:lpstr>
      <vt:lpstr>Wingdings</vt:lpstr>
      <vt:lpstr>Kantoorthema</vt:lpstr>
      <vt:lpstr>HTML / CSS 6</vt:lpstr>
      <vt:lpstr>Inhoud - HTML/CSS 6</vt:lpstr>
      <vt:lpstr>Background Image</vt:lpstr>
      <vt:lpstr>Background Image</vt:lpstr>
      <vt:lpstr>Ontwerpen met een doel</vt:lpstr>
      <vt:lpstr>Typografie</vt:lpstr>
      <vt:lpstr>Kleuren</vt:lpstr>
      <vt:lpstr>Lay-out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/ CSS 2</dc:title>
  <dc:creator>Paksha Thullner / HAN</dc:creator>
  <cp:lastModifiedBy>Paksha Thullner / HAN</cp:lastModifiedBy>
  <cp:revision>113</cp:revision>
  <dcterms:created xsi:type="dcterms:W3CDTF">2017-06-02T06:04:22Z</dcterms:created>
  <dcterms:modified xsi:type="dcterms:W3CDTF">2017-08-26T11:05:37Z</dcterms:modified>
</cp:coreProperties>
</file>